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 id="266" r:id="rId12"/>
  </p:sldIdLst>
  <p:sldSz cx="12192000" cy="6858000"/>
  <p:notesSz cx="6938963"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06321CAA-DB5C-4F11-97CF-AF70C0666CEC}">
          <p14:sldIdLst>
            <p14:sldId id="256"/>
            <p14:sldId id="257"/>
            <p14:sldId id="259"/>
            <p14:sldId id="258"/>
            <p14:sldId id="260"/>
            <p14:sldId id="261"/>
            <p14:sldId id="262"/>
            <p14:sldId id="263"/>
            <p14:sldId id="264"/>
            <p14:sldId id="265"/>
            <p14:sldId id="26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4"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3E52DE1-A85E-4C53-8CF3-2C5313EEAE32}" type="datetimeFigureOut">
              <a:rPr lang="en-US" smtClean="0"/>
              <a:t>7/5/2022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791654-8FE2-43CC-91A7-0087AF22FB7E}" type="slidenum">
              <a:rPr lang="en-US" smtClean="0"/>
              <a:t>‹#›</a:t>
            </a:fld>
            <a:endParaRPr lang="en-US"/>
          </a:p>
        </p:txBody>
      </p:sp>
    </p:spTree>
    <p:extLst>
      <p:ext uri="{BB962C8B-B14F-4D97-AF65-F5344CB8AC3E}">
        <p14:creationId xmlns:p14="http://schemas.microsoft.com/office/powerpoint/2010/main" val="3130416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E52DE1-A85E-4C53-8CF3-2C5313EEAE32}" type="datetimeFigureOut">
              <a:rPr lang="en-US" smtClean="0"/>
              <a:t>7/5/2022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791654-8FE2-43CC-91A7-0087AF22FB7E}" type="slidenum">
              <a:rPr lang="en-US" smtClean="0"/>
              <a:t>‹#›</a:t>
            </a:fld>
            <a:endParaRPr lang="en-US"/>
          </a:p>
        </p:txBody>
      </p:sp>
    </p:spTree>
    <p:extLst>
      <p:ext uri="{BB962C8B-B14F-4D97-AF65-F5344CB8AC3E}">
        <p14:creationId xmlns:p14="http://schemas.microsoft.com/office/powerpoint/2010/main" val="1571416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E52DE1-A85E-4C53-8CF3-2C5313EEAE32}" type="datetimeFigureOut">
              <a:rPr lang="en-US" smtClean="0"/>
              <a:t>7/5/2022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791654-8FE2-43CC-91A7-0087AF22FB7E}" type="slidenum">
              <a:rPr lang="en-US" smtClean="0"/>
              <a:t>‹#›</a:t>
            </a:fld>
            <a:endParaRPr lang="en-US"/>
          </a:p>
        </p:txBody>
      </p:sp>
    </p:spTree>
    <p:extLst>
      <p:ext uri="{BB962C8B-B14F-4D97-AF65-F5344CB8AC3E}">
        <p14:creationId xmlns:p14="http://schemas.microsoft.com/office/powerpoint/2010/main" val="2624424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3E52DE1-A85E-4C53-8CF3-2C5313EEAE32}" type="datetimeFigureOut">
              <a:rPr lang="en-US" smtClean="0"/>
              <a:t>7/5/2022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791654-8FE2-43CC-91A7-0087AF22FB7E}" type="slidenum">
              <a:rPr lang="en-US" smtClean="0"/>
              <a:t>‹#›</a:t>
            </a:fld>
            <a:endParaRPr lang="en-US"/>
          </a:p>
        </p:txBody>
      </p:sp>
    </p:spTree>
    <p:extLst>
      <p:ext uri="{BB962C8B-B14F-4D97-AF65-F5344CB8AC3E}">
        <p14:creationId xmlns:p14="http://schemas.microsoft.com/office/powerpoint/2010/main" val="4198081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3E52DE1-A85E-4C53-8CF3-2C5313EEAE32}" type="datetimeFigureOut">
              <a:rPr lang="en-US" smtClean="0"/>
              <a:t>7/5/2022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791654-8FE2-43CC-91A7-0087AF22FB7E}" type="slidenum">
              <a:rPr lang="en-US" smtClean="0"/>
              <a:t>‹#›</a:t>
            </a:fld>
            <a:endParaRPr lang="en-US"/>
          </a:p>
        </p:txBody>
      </p:sp>
    </p:spTree>
    <p:extLst>
      <p:ext uri="{BB962C8B-B14F-4D97-AF65-F5344CB8AC3E}">
        <p14:creationId xmlns:p14="http://schemas.microsoft.com/office/powerpoint/2010/main" val="720756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E52DE1-A85E-4C53-8CF3-2C5313EEAE32}" type="datetimeFigureOut">
              <a:rPr lang="en-US" smtClean="0"/>
              <a:t>7/5/2022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791654-8FE2-43CC-91A7-0087AF22FB7E}" type="slidenum">
              <a:rPr lang="en-US" smtClean="0"/>
              <a:t>‹#›</a:t>
            </a:fld>
            <a:endParaRPr lang="en-US"/>
          </a:p>
        </p:txBody>
      </p:sp>
    </p:spTree>
    <p:extLst>
      <p:ext uri="{BB962C8B-B14F-4D97-AF65-F5344CB8AC3E}">
        <p14:creationId xmlns:p14="http://schemas.microsoft.com/office/powerpoint/2010/main" val="3862442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E52DE1-A85E-4C53-8CF3-2C5313EEAE32}" type="datetimeFigureOut">
              <a:rPr lang="en-US" smtClean="0"/>
              <a:t>7/5/2022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791654-8FE2-43CC-91A7-0087AF22FB7E}" type="slidenum">
              <a:rPr lang="en-US" smtClean="0"/>
              <a:t>‹#›</a:t>
            </a:fld>
            <a:endParaRPr lang="en-US"/>
          </a:p>
        </p:txBody>
      </p:sp>
    </p:spTree>
    <p:extLst>
      <p:ext uri="{BB962C8B-B14F-4D97-AF65-F5344CB8AC3E}">
        <p14:creationId xmlns:p14="http://schemas.microsoft.com/office/powerpoint/2010/main" val="3235792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3E52DE1-A85E-4C53-8CF3-2C5313EEAE32}" type="datetimeFigureOut">
              <a:rPr lang="en-US" smtClean="0"/>
              <a:t>7/5/2022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791654-8FE2-43CC-91A7-0087AF22FB7E}" type="slidenum">
              <a:rPr lang="en-US" smtClean="0"/>
              <a:t>‹#›</a:t>
            </a:fld>
            <a:endParaRPr lang="en-US"/>
          </a:p>
        </p:txBody>
      </p:sp>
    </p:spTree>
    <p:extLst>
      <p:ext uri="{BB962C8B-B14F-4D97-AF65-F5344CB8AC3E}">
        <p14:creationId xmlns:p14="http://schemas.microsoft.com/office/powerpoint/2010/main" val="3546874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3E52DE1-A85E-4C53-8CF3-2C5313EEAE32}" type="datetimeFigureOut">
              <a:rPr lang="en-US" smtClean="0"/>
              <a:t>7/5/2022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791654-8FE2-43CC-91A7-0087AF22FB7E}" type="slidenum">
              <a:rPr lang="en-US" smtClean="0"/>
              <a:t>‹#›</a:t>
            </a:fld>
            <a:endParaRPr lang="en-US"/>
          </a:p>
        </p:txBody>
      </p:sp>
    </p:spTree>
    <p:extLst>
      <p:ext uri="{BB962C8B-B14F-4D97-AF65-F5344CB8AC3E}">
        <p14:creationId xmlns:p14="http://schemas.microsoft.com/office/powerpoint/2010/main" val="2351368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E52DE1-A85E-4C53-8CF3-2C5313EEAE32}" type="datetimeFigureOut">
              <a:rPr lang="en-US" smtClean="0"/>
              <a:t>7/5/2022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791654-8FE2-43CC-91A7-0087AF22FB7E}" type="slidenum">
              <a:rPr lang="en-US" smtClean="0"/>
              <a:t>‹#›</a:t>
            </a:fld>
            <a:endParaRPr lang="en-US"/>
          </a:p>
        </p:txBody>
      </p:sp>
    </p:spTree>
    <p:extLst>
      <p:ext uri="{BB962C8B-B14F-4D97-AF65-F5344CB8AC3E}">
        <p14:creationId xmlns:p14="http://schemas.microsoft.com/office/powerpoint/2010/main" val="1367501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E52DE1-A85E-4C53-8CF3-2C5313EEAE32}" type="datetimeFigureOut">
              <a:rPr lang="en-US" smtClean="0"/>
              <a:t>7/5/2022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791654-8FE2-43CC-91A7-0087AF22FB7E}" type="slidenum">
              <a:rPr lang="en-US" smtClean="0"/>
              <a:t>‹#›</a:t>
            </a:fld>
            <a:endParaRPr lang="en-US"/>
          </a:p>
        </p:txBody>
      </p:sp>
    </p:spTree>
    <p:extLst>
      <p:ext uri="{BB962C8B-B14F-4D97-AF65-F5344CB8AC3E}">
        <p14:creationId xmlns:p14="http://schemas.microsoft.com/office/powerpoint/2010/main" val="169006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E52DE1-A85E-4C53-8CF3-2C5313EEAE32}" type="datetimeFigureOut">
              <a:rPr lang="en-US" smtClean="0"/>
              <a:t>7/5/2022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791654-8FE2-43CC-91A7-0087AF22FB7E}" type="slidenum">
              <a:rPr lang="en-US" smtClean="0"/>
              <a:t>‹#›</a:t>
            </a:fld>
            <a:endParaRPr lang="en-US"/>
          </a:p>
        </p:txBody>
      </p:sp>
    </p:spTree>
    <p:extLst>
      <p:ext uri="{BB962C8B-B14F-4D97-AF65-F5344CB8AC3E}">
        <p14:creationId xmlns:p14="http://schemas.microsoft.com/office/powerpoint/2010/main" val="732153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newcenturybankna.com/"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www.newcenturybankna.com/"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3124173"/>
          </a:xfrm>
        </p:spPr>
        <p:txBody>
          <a:bodyPr>
            <a:normAutofit/>
          </a:bodyPr>
          <a:lstStyle/>
          <a:p>
            <a:r>
              <a:rPr lang="en-US" sz="3600" dirty="0">
                <a:solidFill>
                  <a:srgbClr val="7030A0"/>
                </a:solidFill>
              </a:rPr>
              <a:t>Construction Mortgage Loans</a:t>
            </a:r>
            <a:br>
              <a:rPr lang="en-US" sz="3600" dirty="0">
                <a:solidFill>
                  <a:srgbClr val="7030A0"/>
                </a:solidFill>
              </a:rPr>
            </a:br>
            <a:r>
              <a:rPr lang="en-US" sz="2400" dirty="0">
                <a:solidFill>
                  <a:srgbClr val="7030A0"/>
                </a:solidFill>
                <a:hlinkClick r:id="rId2"/>
              </a:rPr>
              <a:t>www.newcenturybankna.com</a:t>
            </a:r>
            <a:br>
              <a:rPr lang="en-US" sz="2400" dirty="0">
                <a:solidFill>
                  <a:srgbClr val="7030A0"/>
                </a:solidFill>
              </a:rPr>
            </a:br>
            <a:r>
              <a:rPr lang="en-US" sz="2400" dirty="0">
                <a:solidFill>
                  <a:srgbClr val="7030A0"/>
                </a:solidFill>
              </a:rPr>
              <a:t>Alan Lierz, President CEO</a:t>
            </a:r>
            <a:br>
              <a:rPr lang="en-US" sz="2400" dirty="0">
                <a:solidFill>
                  <a:srgbClr val="7030A0"/>
                </a:solidFill>
              </a:rPr>
            </a:br>
            <a:br>
              <a:rPr lang="en-US" sz="2400" dirty="0">
                <a:solidFill>
                  <a:srgbClr val="7030A0"/>
                </a:solidFill>
              </a:rPr>
            </a:br>
            <a:endParaRPr lang="en-US" sz="2400" dirty="0">
              <a:solidFill>
                <a:srgbClr val="7030A0"/>
              </a:solidFill>
            </a:endParaRPr>
          </a:p>
        </p:txBody>
      </p:sp>
      <p:sp>
        <p:nvSpPr>
          <p:cNvPr id="3" name="Subtitle 2"/>
          <p:cNvSpPr>
            <a:spLocks noGrp="1"/>
          </p:cNvSpPr>
          <p:nvPr>
            <p:ph type="subTitle" idx="1"/>
          </p:nvPr>
        </p:nvSpPr>
        <p:spPr>
          <a:xfrm>
            <a:off x="1547328" y="3574566"/>
            <a:ext cx="9144000" cy="2746248"/>
          </a:xfrm>
        </p:spPr>
        <p:txBody>
          <a:bodyPr>
            <a:normAutofit lnSpcReduction="10000"/>
          </a:bodyPr>
          <a:lstStyle/>
          <a:p>
            <a:r>
              <a:rPr lang="en-US" sz="2800" dirty="0"/>
              <a:t>Mortgage Lending as it pertains to building a new home</a:t>
            </a:r>
          </a:p>
          <a:p>
            <a:endParaRPr lang="en-US" sz="2800" dirty="0"/>
          </a:p>
          <a:p>
            <a:pPr marL="457200" indent="-457200" algn="l">
              <a:buAutoNum type="arabicPeriod"/>
            </a:pPr>
            <a:r>
              <a:rPr lang="en-US" dirty="0"/>
              <a:t>Explaining the construction lending process</a:t>
            </a:r>
          </a:p>
          <a:p>
            <a:pPr marL="457200" indent="-457200" algn="l">
              <a:buAutoNum type="arabicPeriod"/>
            </a:pPr>
            <a:r>
              <a:rPr lang="en-US" dirty="0"/>
              <a:t>Answer common questions </a:t>
            </a:r>
          </a:p>
          <a:p>
            <a:pPr marL="457200" indent="-457200" algn="l">
              <a:buAutoNum type="arabicPeriod"/>
            </a:pPr>
            <a:r>
              <a:rPr lang="en-US" dirty="0"/>
              <a:t>Provide solutions 		 </a:t>
            </a:r>
            <a:r>
              <a:rPr lang="en-US" sz="1600" dirty="0"/>
              <a:t>When you see our logo, look for the client solution </a:t>
            </a:r>
            <a:endParaRPr lang="en-US" dirty="0"/>
          </a:p>
          <a:p>
            <a:pPr marL="457200" indent="-457200" algn="l">
              <a:buAutoNum type="arabicPeriod"/>
            </a:pPr>
            <a:r>
              <a:rPr lang="en-US" dirty="0"/>
              <a:t>Today we’ll move one step closer to realizing a dream</a:t>
            </a:r>
          </a:p>
          <a:p>
            <a:pPr algn="l"/>
            <a:endParaRPr lang="en-US" dirty="0"/>
          </a:p>
          <a:p>
            <a:pPr algn="l"/>
            <a:endParaRPr lang="en-US"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6112" y="1328445"/>
            <a:ext cx="8318500" cy="1033755"/>
          </a:xfrm>
          <a:prstGeom prst="rect">
            <a:avLst/>
          </a:prstGeom>
        </p:spPr>
      </p:pic>
      <p:pic>
        <p:nvPicPr>
          <p:cNvPr id="5" name="Picture 4"/>
          <p:cNvPicPr>
            <a:picLocks noChangeAspect="1"/>
          </p:cNvPicPr>
          <p:nvPr/>
        </p:nvPicPr>
        <p:blipFill>
          <a:blip r:embed="rId4"/>
          <a:stretch>
            <a:fillRect/>
          </a:stretch>
        </p:blipFill>
        <p:spPr>
          <a:xfrm flipV="1">
            <a:off x="4785263" y="5313424"/>
            <a:ext cx="457038" cy="507444"/>
          </a:xfrm>
          <a:prstGeom prst="rect">
            <a:avLst/>
          </a:prstGeom>
        </p:spPr>
      </p:pic>
    </p:spTree>
    <p:extLst>
      <p:ext uri="{BB962C8B-B14F-4D97-AF65-F5344CB8AC3E}">
        <p14:creationId xmlns:p14="http://schemas.microsoft.com/office/powerpoint/2010/main" val="490357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How can a bank help you achieve your dream?</a:t>
            </a:r>
            <a:br>
              <a:rPr lang="en-US" dirty="0"/>
            </a:br>
            <a:endParaRPr lang="en-US" dirty="0"/>
          </a:p>
        </p:txBody>
      </p:sp>
      <p:sp>
        <p:nvSpPr>
          <p:cNvPr id="4" name="Text Placeholder 3"/>
          <p:cNvSpPr>
            <a:spLocks noGrp="1"/>
          </p:cNvSpPr>
          <p:nvPr>
            <p:ph type="body" sz="half" idx="2"/>
          </p:nvPr>
        </p:nvSpPr>
        <p:spPr>
          <a:xfrm>
            <a:off x="765176" y="2049462"/>
            <a:ext cx="3932237" cy="3811588"/>
          </a:xfrm>
        </p:spPr>
        <p:txBody>
          <a:bodyPr/>
          <a:lstStyle/>
          <a:p>
            <a:r>
              <a:rPr lang="en-US" dirty="0"/>
              <a:t>There are many pieces to the puzzle when building a new home. Both Construction lending and permanent mortgages are important components needed to achieve the dream. </a:t>
            </a:r>
          </a:p>
          <a:p>
            <a:endParaRPr lang="en-US" dirty="0"/>
          </a:p>
          <a:p>
            <a:pPr lvl="1"/>
            <a:r>
              <a:rPr lang="en-US" b="1" dirty="0"/>
              <a:t>New Century Bank specializes in both construction and permanent mortgages and provides a seamless solution to their clients. </a:t>
            </a:r>
          </a:p>
          <a:p>
            <a:pPr lvl="1"/>
            <a:endParaRPr lang="en-US" dirty="0"/>
          </a:p>
          <a:p>
            <a:pPr lvl="1"/>
            <a:r>
              <a:rPr lang="en-US" dirty="0"/>
              <a:t>New Century has provided hundreds of Construction Loans, each one having some unique characteristic that required a special relationship between client and bank. Each one ending with a mortgage loan that paid off the construction loan.</a:t>
            </a:r>
          </a:p>
          <a:p>
            <a:pPr lvl="1"/>
            <a:endParaRPr lang="en-US" dirty="0"/>
          </a:p>
        </p:txBody>
      </p:sp>
      <p:pic>
        <p:nvPicPr>
          <p:cNvPr id="1027" name="Picture 3" descr="https://timberblock.com/wp-content/uploads/2014/02/Dakota_Flat_Rendering.jpg"/>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9027" r="902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flipV="1">
            <a:off x="839788" y="3657600"/>
            <a:ext cx="457038" cy="507444"/>
          </a:xfrm>
          <a:prstGeom prst="rect">
            <a:avLst/>
          </a:prstGeom>
        </p:spPr>
      </p:pic>
    </p:spTree>
    <p:extLst>
      <p:ext uri="{BB962C8B-B14F-4D97-AF65-F5344CB8AC3E}">
        <p14:creationId xmlns:p14="http://schemas.microsoft.com/office/powerpoint/2010/main" val="4290042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down)">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666427"/>
            <a:ext cx="3932237" cy="1390973"/>
          </a:xfrm>
        </p:spPr>
        <p:txBody>
          <a:bodyPr>
            <a:normAutofit fontScale="90000"/>
          </a:bodyPr>
          <a:lstStyle/>
          <a:p>
            <a:pPr algn="ctr"/>
            <a:r>
              <a:rPr lang="en-US" dirty="0"/>
              <a:t>What is a Construction Loan? </a:t>
            </a:r>
            <a:br>
              <a:rPr lang="en-US" dirty="0"/>
            </a:br>
            <a:r>
              <a:rPr lang="en-US" dirty="0"/>
              <a:t>And Do I need one?</a:t>
            </a:r>
          </a:p>
        </p:txBody>
      </p:sp>
      <p:sp>
        <p:nvSpPr>
          <p:cNvPr id="4" name="Text Placeholder 3"/>
          <p:cNvSpPr>
            <a:spLocks noGrp="1"/>
          </p:cNvSpPr>
          <p:nvPr>
            <p:ph type="body" sz="half" idx="2"/>
          </p:nvPr>
        </p:nvSpPr>
        <p:spPr>
          <a:xfrm>
            <a:off x="839788" y="2057400"/>
            <a:ext cx="5113443" cy="4800600"/>
          </a:xfrm>
        </p:spPr>
        <p:txBody>
          <a:bodyPr>
            <a:normAutofit/>
          </a:bodyPr>
          <a:lstStyle/>
          <a:p>
            <a:r>
              <a:rPr lang="en-US" dirty="0"/>
              <a:t>A Construction loan is a Short Term loan, generally for up to one year which provides multiple advances which pay contractors and suppliers for material and labor. Only interest is paid during construction.</a:t>
            </a:r>
          </a:p>
          <a:p>
            <a:r>
              <a:rPr lang="en-US" dirty="0"/>
              <a:t>Permanent mortgage loans provide for a single advance to either:   1. refinance a mortgage loan on an existing home or           2. purchase an existing home.</a:t>
            </a:r>
          </a:p>
          <a:p>
            <a:r>
              <a:rPr lang="en-US" sz="2400" u="sng" dirty="0"/>
              <a:t>Yes</a:t>
            </a:r>
            <a:r>
              <a:rPr lang="en-US" sz="2400" dirty="0"/>
              <a:t>,</a:t>
            </a:r>
            <a:r>
              <a:rPr lang="en-US" dirty="0"/>
              <a:t> everyone who builds a house must either procure a private loan from a bank or be restricted to a builder or developer who builds and sells completed homes usually within their own subdivision. </a:t>
            </a:r>
          </a:p>
          <a:p>
            <a:r>
              <a:rPr lang="en-US" dirty="0"/>
              <a:t>Customer designed homes and homes built on private land always need a construction loan when financing is needed</a:t>
            </a:r>
          </a:p>
          <a:p>
            <a:pPr lvl="1"/>
            <a:endParaRPr lang="en-US" sz="1600" dirty="0"/>
          </a:p>
          <a:p>
            <a:pPr lvl="1"/>
            <a:r>
              <a:rPr lang="en-US" sz="1600" b="1" dirty="0"/>
              <a:t>New Century Bank construction loans allows you build on private land and the loan also may be used to procure the land itself. Clients only pay interest on the portion they borrow for the days borrowed.</a:t>
            </a:r>
          </a:p>
          <a:p>
            <a:endParaRPr lang="en-US" dirty="0"/>
          </a:p>
        </p:txBody>
      </p:sp>
      <p:sp>
        <p:nvSpPr>
          <p:cNvPr id="5" name="Picture Placeholder 4"/>
          <p:cNvSpPr>
            <a:spLocks noGrp="1"/>
          </p:cNvSpPr>
          <p:nvPr>
            <p:ph type="pic" idx="1"/>
          </p:nvPr>
        </p:nvSpPr>
        <p:spPr>
          <a:xfrm>
            <a:off x="6876502" y="1257300"/>
            <a:ext cx="3557309" cy="5335964"/>
          </a:xfrm>
        </p:spPr>
      </p:sp>
      <p:sp>
        <p:nvSpPr>
          <p:cNvPr id="2053" name="Rectangle 358"/>
          <p:cNvSpPr>
            <a:spLocks noChangeArrowheads="1"/>
          </p:cNvSpPr>
          <p:nvPr/>
        </p:nvSpPr>
        <p:spPr bwMode="auto">
          <a:xfrm>
            <a:off x="11293582" y="457200"/>
            <a:ext cx="133350" cy="0"/>
          </a:xfrm>
          <a:prstGeom prst="rect">
            <a:avLst/>
          </a:prstGeom>
          <a:solidFill>
            <a:srgbClr val="F5F5F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6348" bIns="6348" numCol="1" anchor="ctr" anchorCtr="0" compatLnSpc="1">
            <a:prstTxWarp prst="textNoShape">
              <a:avLst/>
            </a:prstTxWarp>
            <a:spAutoFit/>
          </a:bodyPr>
          <a:lstStyle/>
          <a:p>
            <a:endParaRPr lang="en-US"/>
          </a:p>
        </p:txBody>
      </p:sp>
      <p:sp>
        <p:nvSpPr>
          <p:cNvPr id="2054" name="AutoShape 6"/>
          <p:cNvSpPr>
            <a:spLocks noChangeAspect="1" noChangeArrowheads="1"/>
          </p:cNvSpPr>
          <p:nvPr/>
        </p:nvSpPr>
        <p:spPr bwMode="auto">
          <a:xfrm>
            <a:off x="11357082" y="14636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408" name="Picture 360" descr="https://timberblock.com/wp-content/uploads/2014/02/StBernard_Interior_Delisle-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502" y="1257300"/>
            <a:ext cx="3557309" cy="5335964"/>
          </a:xfrm>
          <a:prstGeom prst="rect">
            <a:avLst/>
          </a:prstGeom>
          <a:noFill/>
          <a:extLst>
            <a:ext uri="{909E8E84-426E-40DD-AFC4-6F175D3DCCD1}">
              <a14:hiddenFill xmlns:a14="http://schemas.microsoft.com/office/drawing/2010/main">
                <a:solidFill>
                  <a:srgbClr val="FFFFFF"/>
                </a:solidFill>
              </a14:hiddenFill>
            </a:ext>
          </a:extLst>
        </p:spPr>
      </p:pic>
      <p:pic>
        <p:nvPicPr>
          <p:cNvPr id="215" name="Picture 214"/>
          <p:cNvPicPr>
            <a:picLocks noChangeAspect="1"/>
          </p:cNvPicPr>
          <p:nvPr/>
        </p:nvPicPr>
        <p:blipFill>
          <a:blip r:embed="rId3"/>
          <a:stretch>
            <a:fillRect/>
          </a:stretch>
        </p:blipFill>
        <p:spPr>
          <a:xfrm flipV="1">
            <a:off x="839788" y="6085820"/>
            <a:ext cx="457038" cy="507444"/>
          </a:xfrm>
          <a:prstGeom prst="rect">
            <a:avLst/>
          </a:prstGeom>
        </p:spPr>
      </p:pic>
    </p:spTree>
    <p:extLst>
      <p:ext uri="{BB962C8B-B14F-4D97-AF65-F5344CB8AC3E}">
        <p14:creationId xmlns:p14="http://schemas.microsoft.com/office/powerpoint/2010/main" val="4116844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randombar(horizontal)">
                                      <p:cBhvr>
                                        <p:cTn id="7" dur="500"/>
                                        <p:tgtEl>
                                          <p:spTgt spid="4">
                                            <p:txEl>
                                              <p:pRg st="2" end="2"/>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4">
                                            <p:txEl>
                                              <p:pRg st="3" end="3"/>
                                            </p:txEl>
                                          </p:spTgt>
                                        </p:tgtEl>
                                        <p:attrNameLst>
                                          <p:attrName>style.visibility</p:attrName>
                                        </p:attrNameLst>
                                      </p:cBhvr>
                                      <p:to>
                                        <p:strVal val="visible"/>
                                      </p:to>
                                    </p:set>
                                    <p:animEffect transition="in" filter="randombar(horizontal)">
                                      <p:cBhvr>
                                        <p:cTn id="10" dur="500"/>
                                        <p:tgtEl>
                                          <p:spTgt spid="4">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animEffect transition="in" filter="barn(inVertical)">
                                      <p:cBhvr>
                                        <p:cTn id="15"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154983"/>
            <a:ext cx="3932237" cy="1902417"/>
          </a:xfrm>
        </p:spPr>
        <p:txBody>
          <a:bodyPr>
            <a:normAutofit fontScale="90000"/>
          </a:bodyPr>
          <a:lstStyle/>
          <a:p>
            <a:pPr algn="ctr"/>
            <a:br>
              <a:rPr lang="en-US" sz="2200" dirty="0"/>
            </a:br>
            <a:br>
              <a:rPr lang="en-US" sz="2200" dirty="0"/>
            </a:br>
            <a:br>
              <a:rPr lang="en-US" sz="2200" dirty="0"/>
            </a:br>
            <a:br>
              <a:rPr lang="en-US" sz="2200" dirty="0"/>
            </a:br>
            <a:br>
              <a:rPr lang="en-US" sz="2200" dirty="0"/>
            </a:br>
            <a:br>
              <a:rPr lang="en-US" sz="2200" dirty="0"/>
            </a:br>
            <a:br>
              <a:rPr lang="en-US" sz="2200" dirty="0"/>
            </a:br>
            <a:br>
              <a:rPr lang="en-US" sz="2200" dirty="0"/>
            </a:br>
            <a:br>
              <a:rPr lang="en-US" sz="2200" dirty="0"/>
            </a:br>
            <a:r>
              <a:rPr lang="en-US" sz="2200" dirty="0"/>
              <a:t>                                                                 </a:t>
            </a:r>
            <a:br>
              <a:rPr lang="en-US" sz="2200" dirty="0"/>
            </a:br>
            <a:br>
              <a:rPr lang="en-US" sz="2200" dirty="0"/>
            </a:br>
            <a:br>
              <a:rPr lang="en-US" sz="2200" dirty="0"/>
            </a:br>
            <a:br>
              <a:rPr lang="en-US" sz="2200" dirty="0"/>
            </a:br>
            <a:r>
              <a:rPr lang="en-US" sz="2200" dirty="0"/>
              <a:t>What is the lending process for building a new home? </a:t>
            </a:r>
            <a:br>
              <a:rPr lang="en-US" sz="2200" dirty="0"/>
            </a:br>
            <a:br>
              <a:rPr lang="en-US" sz="2200" dirty="0"/>
            </a:br>
            <a:r>
              <a:rPr lang="en-US" sz="2200" dirty="0"/>
              <a:t>How is it different from purchasing an existing home?</a:t>
            </a:r>
            <a:br>
              <a:rPr lang="en-US" dirty="0"/>
            </a:br>
            <a:r>
              <a:rPr lang="en-US" sz="1400" dirty="0">
                <a:solidFill>
                  <a:srgbClr val="FF0000"/>
                </a:solidFill>
              </a:rPr>
              <a:t>Items in red indicate different process</a:t>
            </a:r>
            <a:endParaRPr lang="en-US" dirty="0">
              <a:solidFill>
                <a:srgbClr val="FF0000"/>
              </a:solidFill>
            </a:endParaRPr>
          </a:p>
        </p:txBody>
      </p:sp>
      <p:sp>
        <p:nvSpPr>
          <p:cNvPr id="4" name="Text Placeholder 3"/>
          <p:cNvSpPr>
            <a:spLocks noGrp="1"/>
          </p:cNvSpPr>
          <p:nvPr>
            <p:ph type="body" sz="half" idx="2"/>
          </p:nvPr>
        </p:nvSpPr>
        <p:spPr>
          <a:xfrm>
            <a:off x="839788" y="2057400"/>
            <a:ext cx="3932237" cy="4451888"/>
          </a:xfrm>
        </p:spPr>
        <p:txBody>
          <a:bodyPr/>
          <a:lstStyle/>
          <a:p>
            <a:pPr marL="342900" indent="-342900">
              <a:buFont typeface="+mj-lt"/>
              <a:buAutoNum type="arabicPeriod"/>
            </a:pPr>
            <a:r>
              <a:rPr lang="en-US" dirty="0"/>
              <a:t>Prequalification application</a:t>
            </a:r>
          </a:p>
          <a:p>
            <a:pPr marL="342900" indent="-342900">
              <a:buFont typeface="+mj-lt"/>
              <a:buAutoNum type="arabicPeriod"/>
            </a:pPr>
            <a:r>
              <a:rPr lang="en-US" dirty="0"/>
              <a:t>Documenting the application</a:t>
            </a:r>
          </a:p>
          <a:p>
            <a:pPr marL="342900" indent="-342900">
              <a:buFont typeface="+mj-lt"/>
              <a:buAutoNum type="arabicPeriod"/>
            </a:pPr>
            <a:r>
              <a:rPr lang="en-US" dirty="0">
                <a:solidFill>
                  <a:srgbClr val="FF0000"/>
                </a:solidFill>
              </a:rPr>
              <a:t>Finding Land and obtaining Construction bids</a:t>
            </a:r>
          </a:p>
          <a:p>
            <a:pPr marL="342900" indent="-342900">
              <a:buFont typeface="+mj-lt"/>
              <a:buAutoNum type="arabicPeriod"/>
            </a:pPr>
            <a:r>
              <a:rPr lang="en-US" dirty="0"/>
              <a:t>Appraisal</a:t>
            </a:r>
            <a:r>
              <a:rPr lang="en-US" dirty="0">
                <a:solidFill>
                  <a:srgbClr val="FF0000"/>
                </a:solidFill>
              </a:rPr>
              <a:t> (on subject to completion project)</a:t>
            </a:r>
          </a:p>
          <a:p>
            <a:pPr marL="342900" indent="-342900">
              <a:buFont typeface="+mj-lt"/>
              <a:buAutoNum type="arabicPeriod"/>
            </a:pPr>
            <a:r>
              <a:rPr lang="en-US" dirty="0"/>
              <a:t>Loan Commitment </a:t>
            </a:r>
            <a:r>
              <a:rPr lang="en-US" dirty="0">
                <a:solidFill>
                  <a:srgbClr val="FF0000"/>
                </a:solidFill>
              </a:rPr>
              <a:t>(both construction and Perm loan)</a:t>
            </a:r>
          </a:p>
          <a:p>
            <a:pPr marL="342900" indent="-342900">
              <a:buFont typeface="+mj-lt"/>
              <a:buAutoNum type="arabicPeriod"/>
            </a:pPr>
            <a:r>
              <a:rPr lang="en-US" dirty="0">
                <a:solidFill>
                  <a:srgbClr val="FF0000"/>
                </a:solidFill>
              </a:rPr>
              <a:t>Close construction loan</a:t>
            </a:r>
          </a:p>
          <a:p>
            <a:pPr marL="342900" indent="-342900">
              <a:buFont typeface="+mj-lt"/>
              <a:buAutoNum type="arabicPeriod"/>
            </a:pPr>
            <a:r>
              <a:rPr lang="en-US" dirty="0">
                <a:solidFill>
                  <a:srgbClr val="FF0000"/>
                </a:solidFill>
              </a:rPr>
              <a:t>Build the House</a:t>
            </a:r>
          </a:p>
          <a:p>
            <a:pPr marL="342900" indent="-342900">
              <a:buFont typeface="+mj-lt"/>
              <a:buAutoNum type="arabicPeriod"/>
            </a:pPr>
            <a:r>
              <a:rPr lang="en-US" dirty="0"/>
              <a:t>Close on Permanent</a:t>
            </a:r>
          </a:p>
          <a:p>
            <a:pPr marL="800100" lvl="1" indent="-342900">
              <a:buFont typeface="+mj-lt"/>
              <a:buAutoNum type="arabicPeriod"/>
            </a:pPr>
            <a:r>
              <a:rPr lang="en-US" sz="1600" b="1" dirty="0"/>
              <a:t>New Century Bank provides all of these processes beginning with a two page application</a:t>
            </a:r>
            <a:r>
              <a:rPr lang="en-US" sz="1600" dirty="0"/>
              <a:t>.</a:t>
            </a:r>
          </a:p>
        </p:txBody>
      </p:sp>
      <p:pic>
        <p:nvPicPr>
          <p:cNvPr id="1027" name="Picture 3" descr="https://timberblock.com/wp-content/uploads/2014/01/Denver_Exterior_Houde_NC-Model-3.jpg"/>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7797" r="7797"/>
          <a:stretch>
            <a:fillRect/>
          </a:stretch>
        </p:blipFill>
        <p:spPr bwMode="auto">
          <a:xfrm>
            <a:off x="5103813" y="901700"/>
            <a:ext cx="6172200" cy="48736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3"/>
          <a:stretch>
            <a:fillRect/>
          </a:stretch>
        </p:blipFill>
        <p:spPr>
          <a:xfrm flipV="1">
            <a:off x="1096667" y="5521603"/>
            <a:ext cx="457038" cy="507444"/>
          </a:xfrm>
          <a:prstGeom prst="rect">
            <a:avLst/>
          </a:prstGeom>
        </p:spPr>
      </p:pic>
    </p:spTree>
    <p:extLst>
      <p:ext uri="{BB962C8B-B14F-4D97-AF65-F5344CB8AC3E}">
        <p14:creationId xmlns:p14="http://schemas.microsoft.com/office/powerpoint/2010/main" val="3529887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 calcmode="lin" valueType="num">
                                      <p:cBhvr>
                                        <p:cTn id="42"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 calcmode="lin" valueType="num">
                                      <p:cBhvr>
                                        <p:cTn id="49"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4">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 calcmode="lin" valueType="num">
                                      <p:cBhvr>
                                        <p:cTn id="56"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4">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4">
                                            <p:txEl>
                                              <p:pRg st="8" end="8"/>
                                            </p:txEl>
                                          </p:spTgt>
                                        </p:tgtEl>
                                        <p:attrNameLst>
                                          <p:attrName>style.visibility</p:attrName>
                                        </p:attrNameLst>
                                      </p:cBhvr>
                                      <p:to>
                                        <p:strVal val="visible"/>
                                      </p:to>
                                    </p:set>
                                    <p:anim calcmode="lin" valueType="num">
                                      <p:cBhvr>
                                        <p:cTn id="63"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274736"/>
          </a:xfrm>
        </p:spPr>
        <p:txBody>
          <a:bodyPr>
            <a:normAutofit fontScale="90000"/>
          </a:bodyPr>
          <a:lstStyle/>
          <a:p>
            <a:r>
              <a:rPr lang="en-US" dirty="0"/>
              <a:t>What construction costs may be included in the construction loan draws?</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t="21040" b="21040"/>
          <a:stretch>
            <a:fillRect/>
          </a:stretch>
        </p:blipFill>
        <p:spPr>
          <a:xfrm>
            <a:off x="5796365" y="987425"/>
            <a:ext cx="5827363" cy="5242894"/>
          </a:xfrm>
        </p:spPr>
      </p:pic>
      <p:sp>
        <p:nvSpPr>
          <p:cNvPr id="4" name="Text Placeholder 3"/>
          <p:cNvSpPr>
            <a:spLocks noGrp="1"/>
          </p:cNvSpPr>
          <p:nvPr>
            <p:ph type="body" sz="half" idx="2"/>
          </p:nvPr>
        </p:nvSpPr>
        <p:spPr>
          <a:xfrm>
            <a:off x="839788" y="1731937"/>
            <a:ext cx="4739602" cy="4823846"/>
          </a:xfrm>
        </p:spPr>
        <p:txBody>
          <a:bodyPr>
            <a:normAutofit fontScale="92500" lnSpcReduction="10000"/>
          </a:bodyPr>
          <a:lstStyle/>
          <a:p>
            <a:pPr marL="342900" indent="-342900">
              <a:buFont typeface="+mj-lt"/>
              <a:buAutoNum type="arabicPeriod"/>
            </a:pPr>
            <a:r>
              <a:rPr lang="en-US" dirty="0"/>
              <a:t>Land Purchase or land debt. </a:t>
            </a:r>
            <a:r>
              <a:rPr lang="en-US" dirty="0">
                <a:solidFill>
                  <a:srgbClr val="FF0000"/>
                </a:solidFill>
              </a:rPr>
              <a:t>(Some lenders will NOT allow draws for land purchase or payoff.)</a:t>
            </a:r>
            <a:endParaRPr lang="en-US" dirty="0"/>
          </a:p>
          <a:p>
            <a:pPr marL="342900" indent="-342900">
              <a:buFont typeface="+mj-lt"/>
              <a:buAutoNum type="arabicPeriod"/>
            </a:pPr>
            <a:r>
              <a:rPr lang="en-US" dirty="0"/>
              <a:t>Engineering and permits</a:t>
            </a:r>
          </a:p>
          <a:p>
            <a:pPr marL="342900" indent="-342900">
              <a:buFont typeface="+mj-lt"/>
              <a:buAutoNum type="arabicPeriod"/>
            </a:pPr>
            <a:r>
              <a:rPr lang="en-US" dirty="0"/>
              <a:t>Excavation and foundations and other site preparation</a:t>
            </a:r>
          </a:p>
          <a:p>
            <a:pPr marL="342900" indent="-342900">
              <a:buFont typeface="+mj-lt"/>
              <a:buAutoNum type="arabicPeriod"/>
            </a:pPr>
            <a:r>
              <a:rPr lang="en-US" dirty="0"/>
              <a:t>All Utilities delivery and hookup and driveways and roads</a:t>
            </a:r>
          </a:p>
          <a:p>
            <a:pPr marL="342900" indent="-342900">
              <a:buFont typeface="+mj-lt"/>
              <a:buAutoNum type="arabicPeriod"/>
            </a:pPr>
            <a:r>
              <a:rPr lang="en-US" dirty="0"/>
              <a:t>Contractor deposits </a:t>
            </a:r>
            <a:r>
              <a:rPr lang="en-US" dirty="0">
                <a:solidFill>
                  <a:srgbClr val="FF0000"/>
                </a:solidFill>
              </a:rPr>
              <a:t>(some construction lenders will not pay advance deposits)</a:t>
            </a:r>
            <a:endParaRPr lang="en-US" dirty="0"/>
          </a:p>
          <a:p>
            <a:pPr marL="342900" indent="-342900">
              <a:buFont typeface="+mj-lt"/>
              <a:buAutoNum type="arabicPeriod"/>
            </a:pPr>
            <a:r>
              <a:rPr lang="en-US" dirty="0"/>
              <a:t>Home package framing</a:t>
            </a:r>
          </a:p>
          <a:p>
            <a:pPr marL="342900" indent="-342900">
              <a:buFont typeface="+mj-lt"/>
              <a:buAutoNum type="arabicPeriod"/>
            </a:pPr>
            <a:r>
              <a:rPr lang="en-US" dirty="0"/>
              <a:t>Balance of home finish materials and labor</a:t>
            </a:r>
          </a:p>
          <a:p>
            <a:pPr marL="342900" indent="-342900">
              <a:buFont typeface="+mj-lt"/>
              <a:buAutoNum type="arabicPeriod"/>
            </a:pPr>
            <a:r>
              <a:rPr lang="en-US" dirty="0"/>
              <a:t>Basement finish</a:t>
            </a:r>
          </a:p>
          <a:p>
            <a:pPr marL="342900" indent="-342900">
              <a:buFont typeface="+mj-lt"/>
              <a:buAutoNum type="arabicPeriod"/>
            </a:pPr>
            <a:r>
              <a:rPr lang="en-US" dirty="0"/>
              <a:t>Appliances, decks, garage, landscaping, pool, hot-tubs, detached storage buildings and other items you may want.</a:t>
            </a:r>
          </a:p>
          <a:p>
            <a:pPr lvl="1"/>
            <a:r>
              <a:rPr lang="en-US" sz="1600" b="1" dirty="0"/>
              <a:t>EVERY DETAIL within your budget is eligible for financing with New Century Bank less any required down payment</a:t>
            </a:r>
            <a:r>
              <a:rPr lang="en-US" sz="1600" dirty="0"/>
              <a:t>. </a:t>
            </a:r>
            <a:r>
              <a:rPr lang="en-US" sz="1600" b="1" dirty="0"/>
              <a:t>Clients may also be reimbursed for expenses paid prior to application.</a:t>
            </a:r>
            <a:endParaRPr lang="en-US" sz="1600" dirty="0">
              <a:solidFill>
                <a:srgbClr val="FF0000"/>
              </a:solidFill>
            </a:endParaRPr>
          </a:p>
        </p:txBody>
      </p:sp>
      <p:pic>
        <p:nvPicPr>
          <p:cNvPr id="6" name="Picture 5"/>
          <p:cNvPicPr>
            <a:picLocks noChangeAspect="1"/>
          </p:cNvPicPr>
          <p:nvPr/>
        </p:nvPicPr>
        <p:blipFill>
          <a:blip r:embed="rId3"/>
          <a:stretch>
            <a:fillRect/>
          </a:stretch>
        </p:blipFill>
        <p:spPr>
          <a:xfrm flipV="1">
            <a:off x="839788" y="5474902"/>
            <a:ext cx="457038" cy="507444"/>
          </a:xfrm>
          <a:prstGeom prst="rect">
            <a:avLst/>
          </a:prstGeom>
        </p:spPr>
      </p:pic>
    </p:spTree>
    <p:extLst>
      <p:ext uri="{BB962C8B-B14F-4D97-AF65-F5344CB8AC3E}">
        <p14:creationId xmlns:p14="http://schemas.microsoft.com/office/powerpoint/2010/main" val="30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 calcmode="lin" valueType="num">
                                      <p:cBhvr additive="base">
                                        <p:cTn id="5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 calcmode="lin" valueType="num">
                                      <p:cBhvr additive="base">
                                        <p:cTn id="61"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166248"/>
          </a:xfrm>
        </p:spPr>
        <p:txBody>
          <a:bodyPr>
            <a:noAutofit/>
          </a:bodyPr>
          <a:lstStyle/>
          <a:p>
            <a:pPr algn="ctr"/>
            <a:r>
              <a:rPr lang="en-US" sz="2800" dirty="0"/>
              <a:t>Are Lending qualifications different for a construction loan and the permanent mortgage?</a:t>
            </a:r>
          </a:p>
        </p:txBody>
      </p:sp>
      <p:sp>
        <p:nvSpPr>
          <p:cNvPr id="4" name="Text Placeholder 3"/>
          <p:cNvSpPr>
            <a:spLocks noGrp="1"/>
          </p:cNvSpPr>
          <p:nvPr>
            <p:ph type="body" sz="half" idx="2"/>
          </p:nvPr>
        </p:nvSpPr>
        <p:spPr>
          <a:xfrm>
            <a:off x="839788" y="1623449"/>
            <a:ext cx="4553622" cy="5040822"/>
          </a:xfrm>
        </p:spPr>
        <p:txBody>
          <a:bodyPr>
            <a:normAutofit/>
          </a:bodyPr>
          <a:lstStyle/>
          <a:p>
            <a:r>
              <a:rPr lang="en-US" dirty="0"/>
              <a:t>Construction Loan are held inside a bank portfolio and therefore the Underwriting criteria must meet the construction lenders qualification requirements.</a:t>
            </a:r>
          </a:p>
          <a:p>
            <a:r>
              <a:rPr lang="en-US" dirty="0"/>
              <a:t>Permanent fixed rate mortgages provided by FNMA and FHLMC must qualify under their own Underwriting criteria.</a:t>
            </a:r>
          </a:p>
          <a:p>
            <a:r>
              <a:rPr lang="en-US" dirty="0"/>
              <a:t>Often these two differing guides conflict with a particular home owner’s life situation. Specifically:</a:t>
            </a:r>
          </a:p>
          <a:p>
            <a:pPr marL="342900" indent="-342900">
              <a:buFont typeface="+mj-lt"/>
              <a:buAutoNum type="alphaLcParenR"/>
            </a:pPr>
            <a:r>
              <a:rPr lang="en-US" dirty="0"/>
              <a:t>LTV, (loan-to-value), </a:t>
            </a:r>
            <a:r>
              <a:rPr lang="en-US" dirty="0">
                <a:solidFill>
                  <a:srgbClr val="FF0000"/>
                </a:solidFill>
              </a:rPr>
              <a:t>a construction lender may require more down payment than the perm loan</a:t>
            </a:r>
            <a:endParaRPr lang="en-US" dirty="0"/>
          </a:p>
          <a:p>
            <a:pPr marL="342900" indent="-342900">
              <a:buFont typeface="+mj-lt"/>
              <a:buAutoNum type="alphaLcParenR"/>
            </a:pPr>
            <a:r>
              <a:rPr lang="en-US" dirty="0"/>
              <a:t> credit score, </a:t>
            </a:r>
            <a:r>
              <a:rPr lang="en-US" dirty="0">
                <a:solidFill>
                  <a:srgbClr val="FF0000"/>
                </a:solidFill>
              </a:rPr>
              <a:t>construction lenders may require higher credit ratings on a construction loan</a:t>
            </a:r>
            <a:endParaRPr lang="en-US" dirty="0"/>
          </a:p>
          <a:p>
            <a:pPr marL="342900" indent="-342900">
              <a:buFont typeface="+mj-lt"/>
              <a:buAutoNum type="alphaLcParenR"/>
            </a:pPr>
            <a:r>
              <a:rPr lang="en-US" dirty="0"/>
              <a:t>DTI, (debt-to-income) </a:t>
            </a:r>
            <a:r>
              <a:rPr lang="en-US" dirty="0">
                <a:solidFill>
                  <a:srgbClr val="FF0000"/>
                </a:solidFill>
              </a:rPr>
              <a:t>This math equation is sometimes  prohibitive especially when a bridge loan is required. </a:t>
            </a:r>
          </a:p>
          <a:p>
            <a:pPr lvl="1"/>
            <a:r>
              <a:rPr lang="en-US" b="1" dirty="0"/>
              <a:t>NCB approvals allow a client time to sell their home during or after construction and make the transition to the new home smooth. Some restriction apply</a:t>
            </a:r>
          </a:p>
          <a:p>
            <a:pPr lvl="1"/>
            <a:endParaRPr lang="en-US" b="1" dirty="0"/>
          </a:p>
          <a:p>
            <a:endParaRPr lang="en-US" dirty="0"/>
          </a:p>
          <a:p>
            <a:endParaRPr lang="en-US" dirty="0"/>
          </a:p>
        </p:txBody>
      </p:sp>
      <p:pic>
        <p:nvPicPr>
          <p:cNvPr id="3074" name="Picture 2" descr="https://timberblock.com/wp-content/uploads/2014/06/Okanagan.jpg"/>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9027" r="9027"/>
          <a:stretch>
            <a:fillRect/>
          </a:stretch>
        </p:blipFill>
        <p:spPr bwMode="auto">
          <a:xfrm>
            <a:off x="5594888" y="995363"/>
            <a:ext cx="6230319" cy="48736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3"/>
          <a:stretch>
            <a:fillRect/>
          </a:stretch>
        </p:blipFill>
        <p:spPr>
          <a:xfrm flipV="1">
            <a:off x="839788" y="5361544"/>
            <a:ext cx="457038" cy="507444"/>
          </a:xfrm>
          <a:prstGeom prst="rect">
            <a:avLst/>
          </a:prstGeom>
        </p:spPr>
      </p:pic>
    </p:spTree>
    <p:extLst>
      <p:ext uri="{BB962C8B-B14F-4D97-AF65-F5344CB8AC3E}">
        <p14:creationId xmlns:p14="http://schemas.microsoft.com/office/powerpoint/2010/main" val="2810638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arn(inVertical)">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barn(inVertical)">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barn(inVertical)">
                                      <p:cBhvr>
                                        <p:cTn id="17" dur="5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barn(inVertical)">
                                      <p:cBhvr>
                                        <p:cTn id="2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What is the minimum</a:t>
            </a:r>
            <a:br>
              <a:rPr lang="en-US" dirty="0"/>
            </a:br>
            <a:r>
              <a:rPr lang="en-US" dirty="0"/>
              <a:t>     down payment?</a:t>
            </a:r>
            <a:br>
              <a:rPr lang="en-US" dirty="0"/>
            </a:br>
            <a:r>
              <a:rPr lang="en-US" dirty="0"/>
              <a:t>B. Will I have two sets of</a:t>
            </a:r>
            <a:br>
              <a:rPr lang="en-US" dirty="0"/>
            </a:br>
            <a:r>
              <a:rPr lang="en-US" dirty="0"/>
              <a:t>     closing costs</a:t>
            </a:r>
          </a:p>
        </p:txBody>
      </p:sp>
      <p:sp>
        <p:nvSpPr>
          <p:cNvPr id="4" name="Text Placeholder 3"/>
          <p:cNvSpPr>
            <a:spLocks noGrp="1"/>
          </p:cNvSpPr>
          <p:nvPr>
            <p:ph type="body" sz="half" idx="2"/>
          </p:nvPr>
        </p:nvSpPr>
        <p:spPr/>
        <p:txBody>
          <a:bodyPr>
            <a:normAutofit/>
          </a:bodyPr>
          <a:lstStyle/>
          <a:p>
            <a:pPr marL="342900" indent="-342900">
              <a:buFont typeface="+mj-lt"/>
              <a:buAutoNum type="alphaUcPeriod"/>
            </a:pPr>
            <a:r>
              <a:rPr lang="en-US" dirty="0"/>
              <a:t>Any time a mortgage loan has less than 20% down payment, mortgage insurance is required, either PMI, private mortgage insurance or FHA, government mortgage insurance. Because mortgage insurance is not available for construction loans many lenders require 20% down payment or more.</a:t>
            </a:r>
          </a:p>
          <a:p>
            <a:pPr marL="342900" indent="-342900">
              <a:buAutoNum type="alphaUcPeriod" startAt="2"/>
            </a:pPr>
            <a:r>
              <a:rPr lang="en-US" dirty="0"/>
              <a:t>Because there are two loans there will be two sets of closing costs. </a:t>
            </a:r>
          </a:p>
          <a:p>
            <a:pPr lvl="1"/>
            <a:r>
              <a:rPr lang="en-US" sz="1600" b="1" dirty="0"/>
              <a:t>New Century Bank keeps closing costs low by not duplicating each cost. Savings are gained by utilizing the same Appraisal, Title insurance Company, insurance and escrow.</a:t>
            </a:r>
          </a:p>
          <a:p>
            <a:pPr lvl="1"/>
            <a:endParaRPr lang="en-US" dirty="0"/>
          </a:p>
          <a:p>
            <a:pPr lvl="1"/>
            <a:endParaRPr lang="en-US" dirty="0"/>
          </a:p>
        </p:txBody>
      </p:sp>
      <p:pic>
        <p:nvPicPr>
          <p:cNvPr id="4098" name="Picture 2" descr="https://timberblock.com/wp-content/uploads/2014/02/Wilmington_Rendering.jpg"/>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9027" r="9027"/>
          <a:stretch>
            <a:fillRect/>
          </a:stretch>
        </p:blipFill>
        <p:spPr bwMode="auto">
          <a:xfrm>
            <a:off x="5315919" y="666427"/>
            <a:ext cx="6338805" cy="51946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stretch>
            <a:fillRect/>
          </a:stretch>
        </p:blipFill>
        <p:spPr>
          <a:xfrm flipV="1">
            <a:off x="839788" y="3466876"/>
            <a:ext cx="457038" cy="507444"/>
          </a:xfrm>
          <a:prstGeom prst="rect">
            <a:avLst/>
          </a:prstGeom>
        </p:spPr>
      </p:pic>
      <p:pic>
        <p:nvPicPr>
          <p:cNvPr id="7" name="Picture 6"/>
          <p:cNvPicPr>
            <a:picLocks noChangeAspect="1"/>
          </p:cNvPicPr>
          <p:nvPr/>
        </p:nvPicPr>
        <p:blipFill>
          <a:blip r:embed="rId3"/>
          <a:stretch>
            <a:fillRect/>
          </a:stretch>
        </p:blipFill>
        <p:spPr>
          <a:xfrm flipV="1">
            <a:off x="839788" y="4972732"/>
            <a:ext cx="457038" cy="507444"/>
          </a:xfrm>
          <a:prstGeom prst="rect">
            <a:avLst/>
          </a:prstGeom>
        </p:spPr>
      </p:pic>
    </p:spTree>
    <p:extLst>
      <p:ext uri="{BB962C8B-B14F-4D97-AF65-F5344CB8AC3E}">
        <p14:creationId xmlns:p14="http://schemas.microsoft.com/office/powerpoint/2010/main" val="1745951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randombar(horizont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A. I own may land, will the equity</a:t>
            </a:r>
            <a:br>
              <a:rPr lang="en-US" sz="2000" dirty="0"/>
            </a:br>
            <a:r>
              <a:rPr lang="en-US" sz="2000" dirty="0"/>
              <a:t>     count for a down payment? </a:t>
            </a:r>
            <a:br>
              <a:rPr lang="en-US" sz="2000" dirty="0"/>
            </a:br>
            <a:br>
              <a:rPr lang="en-US" sz="2000" dirty="0"/>
            </a:br>
            <a:r>
              <a:rPr lang="en-US" sz="2000" dirty="0"/>
              <a:t>B. Can I start construction prior to </a:t>
            </a:r>
            <a:br>
              <a:rPr lang="en-US" sz="2000" dirty="0"/>
            </a:br>
            <a:r>
              <a:rPr lang="en-US" sz="2000" dirty="0"/>
              <a:t>     selling my existing home? </a:t>
            </a:r>
          </a:p>
        </p:txBody>
      </p:sp>
      <p:sp>
        <p:nvSpPr>
          <p:cNvPr id="4" name="Text Placeholder 3"/>
          <p:cNvSpPr>
            <a:spLocks noGrp="1"/>
          </p:cNvSpPr>
          <p:nvPr>
            <p:ph type="body" sz="half" idx="2"/>
          </p:nvPr>
        </p:nvSpPr>
        <p:spPr>
          <a:xfrm>
            <a:off x="839788" y="2057399"/>
            <a:ext cx="4631114" cy="4389895"/>
          </a:xfrm>
        </p:spPr>
        <p:txBody>
          <a:bodyPr>
            <a:normAutofit fontScale="92500" lnSpcReduction="10000"/>
          </a:bodyPr>
          <a:lstStyle/>
          <a:p>
            <a:pPr marL="342900" indent="-342900">
              <a:buAutoNum type="alphaUcPeriod"/>
            </a:pPr>
            <a:r>
              <a:rPr lang="en-US" dirty="0"/>
              <a:t>Land equity is the same as cash. The amount of equity is determined by the appraiser within the total value of the “subject-to-completion” appraisal obtained prior to start. Some Lenders do not count land value and require “cash only” down payments.</a:t>
            </a:r>
          </a:p>
          <a:p>
            <a:pPr lvl="1"/>
            <a:r>
              <a:rPr lang="en-US" sz="1600" b="1" dirty="0"/>
              <a:t>New Century loans are based on the appraised value and if the appraisal is high enough, often times no cash is required from the client. FHA loans do require an accounting of cost and proving equity in cash or from land equity.</a:t>
            </a:r>
          </a:p>
          <a:p>
            <a:pPr marL="342900" indent="-342900">
              <a:buAutoNum type="alphaUcPeriod" startAt="2"/>
            </a:pPr>
            <a:r>
              <a:rPr lang="en-US" dirty="0"/>
              <a:t>Building prior to selling an existing home can be an                                   obstacle with many lenders. Home Owners wishing to use their existing home equity to build new creates the need for bridge financing. Many lenders will require an existing home to be sold and the cash paid in prior to start of the construction loan which could delay start times months.</a:t>
            </a:r>
          </a:p>
          <a:p>
            <a:pPr lvl="1"/>
            <a:r>
              <a:rPr lang="en-US" sz="1600" b="1" dirty="0"/>
              <a:t>New Century construction loans may also function as a bridge loan by forecasting the equity and providing the temporary funds until the existing home is sold.</a:t>
            </a:r>
          </a:p>
          <a:p>
            <a:endParaRPr lang="en-US" dirty="0"/>
          </a:p>
          <a:p>
            <a:endParaRPr lang="en-US" dirty="0">
              <a:solidFill>
                <a:schemeClr val="bg1"/>
              </a:solidFill>
            </a:endParaRPr>
          </a:p>
          <a:p>
            <a:endParaRPr lang="en-US" dirty="0"/>
          </a:p>
          <a:p>
            <a:endParaRPr lang="en-US" dirty="0"/>
          </a:p>
        </p:txBody>
      </p:sp>
      <p:pic>
        <p:nvPicPr>
          <p:cNvPr id="5122" name="Picture 2" descr="https://timberblock.com/wp-content/uploads/2014/02/Newton2_Rendering26.jpg"/>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9027" r="9027"/>
          <a:stretch>
            <a:fillRect/>
          </a:stretch>
        </p:blipFill>
        <p:spPr bwMode="auto">
          <a:xfrm>
            <a:off x="5641382" y="987425"/>
            <a:ext cx="6075337" cy="48736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stretch>
            <a:fillRect/>
          </a:stretch>
        </p:blipFill>
        <p:spPr>
          <a:xfrm flipV="1">
            <a:off x="839788" y="5489343"/>
            <a:ext cx="457038" cy="507444"/>
          </a:xfrm>
          <a:prstGeom prst="rect">
            <a:avLst/>
          </a:prstGeom>
        </p:spPr>
      </p:pic>
      <p:pic>
        <p:nvPicPr>
          <p:cNvPr id="7" name="Picture 6"/>
          <p:cNvPicPr>
            <a:picLocks noChangeAspect="1"/>
          </p:cNvPicPr>
          <p:nvPr/>
        </p:nvPicPr>
        <p:blipFill>
          <a:blip r:embed="rId3"/>
          <a:stretch>
            <a:fillRect/>
          </a:stretch>
        </p:blipFill>
        <p:spPr>
          <a:xfrm flipV="1">
            <a:off x="839788" y="3170515"/>
            <a:ext cx="457038" cy="507444"/>
          </a:xfrm>
          <a:prstGeom prst="rect">
            <a:avLst/>
          </a:prstGeom>
        </p:spPr>
      </p:pic>
    </p:spTree>
    <p:extLst>
      <p:ext uri="{BB962C8B-B14F-4D97-AF65-F5344CB8AC3E}">
        <p14:creationId xmlns:p14="http://schemas.microsoft.com/office/powerpoint/2010/main" val="1080203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 calcmode="lin" valueType="num">
                                      <p:cBhvr additive="base">
                                        <p:cTn id="1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sz="2700" dirty="0"/>
            </a:br>
            <a:br>
              <a:rPr lang="en-US" dirty="0"/>
            </a:br>
            <a:br>
              <a:rPr lang="en-US" dirty="0"/>
            </a:br>
            <a:r>
              <a:rPr lang="en-US" dirty="0"/>
              <a:t>What are the interest rates?</a:t>
            </a:r>
            <a:br>
              <a:rPr lang="en-US" dirty="0"/>
            </a:br>
            <a:r>
              <a:rPr lang="en-US" dirty="0"/>
              <a:t>When can I lock my interest rate?</a:t>
            </a:r>
          </a:p>
        </p:txBody>
      </p:sp>
      <p:sp>
        <p:nvSpPr>
          <p:cNvPr id="4" name="Text Placeholder 3"/>
          <p:cNvSpPr>
            <a:spLocks noGrp="1"/>
          </p:cNvSpPr>
          <p:nvPr>
            <p:ph type="body" sz="half" idx="2"/>
          </p:nvPr>
        </p:nvSpPr>
        <p:spPr/>
        <p:txBody>
          <a:bodyPr>
            <a:normAutofit fontScale="92500" lnSpcReduction="10000"/>
          </a:bodyPr>
          <a:lstStyle/>
          <a:p>
            <a:r>
              <a:rPr lang="en-US" dirty="0"/>
              <a:t>Interest rates for construction loans are generally higher 1% - 2%  than the FNMA 30 year fixed mortgage rate. </a:t>
            </a:r>
          </a:p>
          <a:p>
            <a:pPr lvl="1"/>
            <a:r>
              <a:rPr lang="en-US" b="1" dirty="0"/>
              <a:t>New Century Bank has access to FNMA, FHLMC, FRMAC, FHLB and PORTFOLIO PERM. We provide access to the broadest spectrum of perm financing available. Our perm interest rates are in line with all the major money center banks retail operations.</a:t>
            </a:r>
          </a:p>
          <a:p>
            <a:r>
              <a:rPr lang="en-US" dirty="0"/>
              <a:t>To lock an interest rate, you must first have a completed home with final inspection and all lien waivers and invoices paid. Interest rate locks are </a:t>
            </a:r>
            <a:r>
              <a:rPr lang="en-US" u="sng" dirty="0"/>
              <a:t>free</a:t>
            </a:r>
            <a:r>
              <a:rPr lang="en-US" dirty="0"/>
              <a:t> for 30 days and for a </a:t>
            </a:r>
            <a:r>
              <a:rPr lang="en-US" u="sng" dirty="0"/>
              <a:t>fee</a:t>
            </a:r>
            <a:r>
              <a:rPr lang="en-US" dirty="0"/>
              <a:t> extended lock for 60 to 90 days.</a:t>
            </a:r>
          </a:p>
          <a:p>
            <a:pPr lvl="1"/>
            <a:r>
              <a:rPr lang="en-US" b="1" dirty="0"/>
              <a:t>By using the same bank for both construction and permanent loan, New Century will coordinate the timing of final inspection and rate lock to move clients into the perm loan as quickly as possible. I do not recommend utilizing the extended rate lock feature.</a:t>
            </a:r>
          </a:p>
          <a:p>
            <a:endParaRPr lang="en-US" dirty="0"/>
          </a:p>
        </p:txBody>
      </p:sp>
      <p:pic>
        <p:nvPicPr>
          <p:cNvPr id="10" name="Picture 9"/>
          <p:cNvPicPr>
            <a:picLocks noChangeAspect="1"/>
          </p:cNvPicPr>
          <p:nvPr/>
        </p:nvPicPr>
        <p:blipFill>
          <a:blip r:embed="rId2"/>
          <a:stretch>
            <a:fillRect/>
          </a:stretch>
        </p:blipFill>
        <p:spPr>
          <a:xfrm flipV="1">
            <a:off x="839788" y="2920762"/>
            <a:ext cx="457038" cy="507444"/>
          </a:xfrm>
          <a:prstGeom prst="rect">
            <a:avLst/>
          </a:prstGeom>
        </p:spPr>
      </p:pic>
      <p:pic>
        <p:nvPicPr>
          <p:cNvPr id="11" name="Picture 10"/>
          <p:cNvPicPr>
            <a:picLocks noChangeAspect="1"/>
          </p:cNvPicPr>
          <p:nvPr/>
        </p:nvPicPr>
        <p:blipFill>
          <a:blip r:embed="rId2"/>
          <a:stretch>
            <a:fillRect/>
          </a:stretch>
        </p:blipFill>
        <p:spPr>
          <a:xfrm flipV="1">
            <a:off x="858314" y="4917461"/>
            <a:ext cx="457038" cy="507444"/>
          </a:xfrm>
          <a:prstGeom prst="rect">
            <a:avLst/>
          </a:prstGeom>
        </p:spPr>
      </p:pic>
      <p:pic>
        <p:nvPicPr>
          <p:cNvPr id="7170" name="Picture 2" descr="https://timberblock.com/wp-content/uploads/2014/02/Alexandria_Front_Rendering36_MAIN-IMAGE.jpg"/>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9027" r="902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1247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 calcmode="lin" valueType="num">
                                      <p:cBhvr additive="base">
                                        <p:cTn id="1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4693107" cy="1600200"/>
          </a:xfrm>
        </p:spPr>
        <p:txBody>
          <a:bodyPr>
            <a:normAutofit fontScale="90000"/>
          </a:bodyPr>
          <a:lstStyle/>
          <a:p>
            <a:pPr algn="ctr"/>
            <a:r>
              <a:rPr lang="en-US" dirty="0"/>
              <a:t>What are the keys areas in vetting a construction lender?</a:t>
            </a:r>
            <a:br>
              <a:rPr lang="en-US" dirty="0"/>
            </a:br>
            <a:br>
              <a:rPr lang="en-US" dirty="0"/>
            </a:br>
            <a:endParaRPr lang="en-US" dirty="0"/>
          </a:p>
        </p:txBody>
      </p:sp>
      <p:sp>
        <p:nvSpPr>
          <p:cNvPr id="4" name="Text Placeholder 3"/>
          <p:cNvSpPr>
            <a:spLocks noGrp="1"/>
          </p:cNvSpPr>
          <p:nvPr>
            <p:ph type="body" sz="half" idx="2"/>
          </p:nvPr>
        </p:nvSpPr>
        <p:spPr>
          <a:xfrm>
            <a:off x="839788" y="2057400"/>
            <a:ext cx="4693107" cy="4529380"/>
          </a:xfrm>
        </p:spPr>
        <p:txBody>
          <a:bodyPr>
            <a:normAutofit fontScale="62500" lnSpcReduction="20000"/>
          </a:bodyPr>
          <a:lstStyle/>
          <a:p>
            <a:pPr marL="342900" indent="-342900">
              <a:buFont typeface="+mj-lt"/>
              <a:buAutoNum type="arabicPeriod"/>
            </a:pPr>
            <a:r>
              <a:rPr lang="en-US" sz="2600" b="1" u="sng" dirty="0"/>
              <a:t>Experience:</a:t>
            </a:r>
            <a:r>
              <a:rPr lang="en-US" sz="2600" dirty="0"/>
              <a:t> Clients will find New Century Bank’s experience with System Built construction-to-perm lending superior from start to finish. The application process and loan process is seamless</a:t>
            </a:r>
          </a:p>
          <a:p>
            <a:pPr marL="342900" indent="-342900">
              <a:buFont typeface="+mj-lt"/>
              <a:buAutoNum type="arabicPeriod"/>
            </a:pPr>
            <a:r>
              <a:rPr lang="en-US" sz="2600" b="1" u="sng" dirty="0"/>
              <a:t>Knowledge of the Builders Product: </a:t>
            </a:r>
            <a:r>
              <a:rPr lang="en-US" sz="2600" dirty="0"/>
              <a:t>Because our specialty is construction lending, we know your builder and his product. Our low down payment requirements are the best in the industry</a:t>
            </a:r>
          </a:p>
          <a:p>
            <a:pPr marL="342900" indent="-342900">
              <a:buFont typeface="+mj-lt"/>
              <a:buAutoNum type="arabicPeriod"/>
            </a:pPr>
            <a:r>
              <a:rPr lang="en-US" sz="2600" b="1" u="sng" dirty="0"/>
              <a:t>Permanent Loan Commitment Maintenance: </a:t>
            </a:r>
            <a:r>
              <a:rPr lang="en-US" sz="2600" dirty="0"/>
              <a:t>while many lenders wait until the home is complete to gain a loan perm loan commitment, we have found that method to pose many risks to the client.</a:t>
            </a:r>
          </a:p>
          <a:p>
            <a:pPr marL="342900" indent="-342900">
              <a:buFont typeface="+mj-lt"/>
              <a:buAutoNum type="arabicPeriod"/>
            </a:pPr>
            <a:r>
              <a:rPr lang="en-US" sz="2600" b="1" u="sng" dirty="0"/>
              <a:t>Construction Draw Procedures: </a:t>
            </a:r>
            <a:r>
              <a:rPr lang="en-US" sz="2600" dirty="0"/>
              <a:t>New Century feels that paying contractors quickly will keep building costs down and keep the construction crews on the job.</a:t>
            </a:r>
          </a:p>
          <a:p>
            <a:pPr marL="342900" indent="-342900">
              <a:buFont typeface="+mj-lt"/>
              <a:buAutoNum type="arabicPeriod"/>
            </a:pPr>
            <a:r>
              <a:rPr lang="en-US" sz="2600" b="1" u="sng" dirty="0"/>
              <a:t>Custom Service: </a:t>
            </a:r>
            <a:r>
              <a:rPr lang="en-US" sz="2600" dirty="0"/>
              <a:t>We have found that no two situations are the same. Therefore Custom Service is just as important as Customer Service. </a:t>
            </a:r>
          </a:p>
          <a:p>
            <a:endParaRPr lang="en-US" dirty="0"/>
          </a:p>
        </p:txBody>
      </p:sp>
      <p:pic>
        <p:nvPicPr>
          <p:cNvPr id="6146" name="Picture 2" descr="https://timberblock.com/wp-content/uploads/2014/02/Charleston_Back_Rendering37.jpg"/>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9027" r="9027"/>
          <a:stretch>
            <a:fillRect/>
          </a:stretch>
        </p:blipFill>
        <p:spPr bwMode="auto">
          <a:xfrm>
            <a:off x="5948211" y="1649363"/>
            <a:ext cx="5872126" cy="463668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788" y="1364856"/>
            <a:ext cx="4578788" cy="569014"/>
          </a:xfrm>
          <a:prstGeom prst="rect">
            <a:avLst/>
          </a:prstGeom>
        </p:spPr>
      </p:pic>
    </p:spTree>
    <p:extLst>
      <p:ext uri="{BB962C8B-B14F-4D97-AF65-F5344CB8AC3E}">
        <p14:creationId xmlns:p14="http://schemas.microsoft.com/office/powerpoint/2010/main" val="994396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p:cTn id="13"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4">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p:cTn id="19"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4">
                                            <p:txEl>
                                              <p:pRg st="2" end="2"/>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p:cTn id="25"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4">
                                            <p:txEl>
                                              <p:pRg st="3" end="3"/>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p:cTn id="31"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	</a:t>
            </a:r>
          </a:p>
        </p:txBody>
      </p:sp>
      <p:sp>
        <p:nvSpPr>
          <p:cNvPr id="4" name="Text Placeholder 3"/>
          <p:cNvSpPr>
            <a:spLocks noGrp="1"/>
          </p:cNvSpPr>
          <p:nvPr>
            <p:ph type="body" sz="half" idx="2"/>
          </p:nvPr>
        </p:nvSpPr>
        <p:spPr/>
        <p:txBody>
          <a:bodyPr/>
          <a:lstStyle/>
          <a:p>
            <a:endParaRPr lang="en-US" dirty="0"/>
          </a:p>
          <a:p>
            <a:r>
              <a:rPr lang="en-US" dirty="0"/>
              <a:t>For more information regarding construction lending, call New Century Bank and speak to Alan Lierz, President or one of our new construction mortgage consultants</a:t>
            </a:r>
          </a:p>
          <a:p>
            <a:pPr algn="ctr"/>
            <a:r>
              <a:rPr lang="en-US" sz="2800" dirty="0"/>
              <a:t>785-532-9066</a:t>
            </a:r>
          </a:p>
          <a:p>
            <a:endParaRPr lang="en-US" dirty="0"/>
          </a:p>
          <a:p>
            <a:r>
              <a:rPr lang="en-US" dirty="0"/>
              <a:t>Applications can be printed from our website</a:t>
            </a:r>
          </a:p>
          <a:p>
            <a:r>
              <a:rPr lang="en-US" sz="2400" dirty="0">
                <a:hlinkClick r:id="rId2"/>
              </a:rPr>
              <a:t>www.newcenturybankna.com</a:t>
            </a:r>
            <a:endParaRPr lang="en-US" sz="2400" dirty="0"/>
          </a:p>
          <a:p>
            <a:r>
              <a:rPr lang="en-US" dirty="0"/>
              <a:t> </a:t>
            </a:r>
          </a:p>
        </p:txBody>
      </p:sp>
      <p:pic>
        <p:nvPicPr>
          <p:cNvPr id="1026" name="Picture 2" descr="https://timberblock.com/wp-content/uploads/2014/02/Pasadena_Back_Rendering30_MAIN-IMAGE.jpg"/>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9027" r="902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9213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911</TotalTime>
  <Words>1469</Words>
  <Application>Microsoft Office PowerPoint</Application>
  <PresentationFormat>Widescreen</PresentationFormat>
  <Paragraphs>81</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Construction Mortgage Loans www.newcenturybankna.com Alan Lierz, President CEO  </vt:lpstr>
      <vt:lpstr>How can a bank help you achieve your dream? </vt:lpstr>
      <vt:lpstr>What is a Construction Loan?  And Do I need one?</vt:lpstr>
      <vt:lpstr>                                                                              What is the lending process for building a new home?   How is it different from purchasing an existing home? Items in red indicate different process</vt:lpstr>
      <vt:lpstr>What construction costs may be included in the construction loan draws?</vt:lpstr>
      <vt:lpstr>Are Lending qualifications different for a construction loan and the permanent mortgage?</vt:lpstr>
      <vt:lpstr>A. What is the minimum      down payment? B. Will I have two sets of      closing costs</vt:lpstr>
      <vt:lpstr>A. I own may land, will the equity      count for a down payment?   B. Can I start construction prior to       selling my existing home? </vt:lpstr>
      <vt:lpstr>                                                              What are the interest rates? When can I lock my interest rate?</vt:lpstr>
      <vt:lpstr>What are the keys areas in vetting a construction lender?  </vt:lpstr>
      <vt:lpstr>Questions? </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Construction Mortgage Loans</dc:title>
  <dc:creator>Alan Lierz</dc:creator>
  <cp:lastModifiedBy>Tyler Hoefler</cp:lastModifiedBy>
  <cp:revision>46</cp:revision>
  <cp:lastPrinted>2014-10-23T19:47:40Z</cp:lastPrinted>
  <dcterms:created xsi:type="dcterms:W3CDTF">2014-10-20T18:24:04Z</dcterms:created>
  <dcterms:modified xsi:type="dcterms:W3CDTF">2022-07-05T16:39:27Z</dcterms:modified>
</cp:coreProperties>
</file>